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8" r:id="rId1"/>
  </p:sldMasterIdLst>
  <p:notesMasterIdLst>
    <p:notesMasterId r:id="rId20"/>
  </p:notesMasterIdLst>
  <p:handoutMasterIdLst>
    <p:handoutMasterId r:id="rId21"/>
  </p:handoutMasterIdLst>
  <p:sldIdLst>
    <p:sldId id="540" r:id="rId2"/>
    <p:sldId id="606" r:id="rId3"/>
    <p:sldId id="593" r:id="rId4"/>
    <p:sldId id="602" r:id="rId5"/>
    <p:sldId id="604" r:id="rId6"/>
    <p:sldId id="605" r:id="rId7"/>
    <p:sldId id="609" r:id="rId8"/>
    <p:sldId id="592" r:id="rId9"/>
    <p:sldId id="585" r:id="rId10"/>
    <p:sldId id="591" r:id="rId11"/>
    <p:sldId id="608" r:id="rId12"/>
    <p:sldId id="597" r:id="rId13"/>
    <p:sldId id="598" r:id="rId14"/>
    <p:sldId id="607" r:id="rId15"/>
    <p:sldId id="599" r:id="rId16"/>
    <p:sldId id="600" r:id="rId17"/>
    <p:sldId id="601" r:id="rId18"/>
    <p:sldId id="578" r:id="rId19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1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008080"/>
    <a:srgbClr val="9B2D2A"/>
    <a:srgbClr val="CCECFF"/>
    <a:srgbClr val="000000"/>
    <a:srgbClr val="576A4E"/>
    <a:srgbClr val="565058"/>
    <a:srgbClr val="315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4" autoAdjust="0"/>
    <p:restoredTop sz="97504" autoAdjust="0"/>
  </p:normalViewPr>
  <p:slideViewPr>
    <p:cSldViewPr showGuides="1">
      <p:cViewPr>
        <p:scale>
          <a:sx n="110" d="100"/>
          <a:sy n="110" d="100"/>
        </p:scale>
        <p:origin x="-1644" y="-528"/>
      </p:cViewPr>
      <p:guideLst>
        <p:guide orient="horz" pos="2614"/>
        <p:guide pos="2880"/>
      </p:guideLst>
    </p:cSldViewPr>
  </p:slideViewPr>
  <p:outlineViewPr>
    <p:cViewPr>
      <p:scale>
        <a:sx n="33" d="100"/>
        <a:sy n="33" d="100"/>
      </p:scale>
      <p:origin x="0" y="-6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46"/>
    </p:cViewPr>
  </p:sorterViewPr>
  <p:notesViewPr>
    <p:cSldViewPr showGuides="1">
      <p:cViewPr varScale="1">
        <p:scale>
          <a:sx n="81" d="100"/>
          <a:sy n="81" d="100"/>
        </p:scale>
        <p:origin x="4002" y="11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FF0000"/>
                </a:solidFill>
              </a:rPr>
              <a:t>Число</a:t>
            </a:r>
            <a:r>
              <a:rPr lang="ru-RU" sz="1800" b="1" baseline="0" dirty="0">
                <a:solidFill>
                  <a:srgbClr val="FF0000"/>
                </a:solidFill>
              </a:rPr>
              <a:t> больных с ЦВЗ, всего </a:t>
            </a:r>
            <a:r>
              <a:rPr lang="ru-RU" sz="1800" b="1" baseline="0" dirty="0" smtClean="0">
                <a:solidFill>
                  <a:srgbClr val="FF0000"/>
                </a:solidFill>
              </a:rPr>
              <a:t>зарегистрированных</a:t>
            </a:r>
            <a:endParaRPr lang="ru-RU" sz="18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9222222222222221"/>
          <c:y val="9.031891466533820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9785759476429428"/>
          <c:y val="0.10953612010053689"/>
          <c:w val="0.53453766721557372"/>
          <c:h val="0.8460605573247214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>
              <a:softEdge rad="292100"/>
            </a:effectLst>
            <a:scene3d>
              <a:camera prst="orthographicFront"/>
              <a:lightRig rig="threePt" dir="t"/>
            </a:scene3d>
            <a:sp3d>
              <a:bevelT w="1016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'[Показатели заболеваемости по мониторингу 2015.xlsx]Лист2 (2)'!$B$4:$B$24</c:f>
              <c:strCache>
                <c:ptCount val="21"/>
                <c:pt idx="0">
                  <c:v>Светлогорская ЦРП</c:v>
                </c:pt>
                <c:pt idx="1">
                  <c:v>Калининград</c:v>
                </c:pt>
                <c:pt idx="2">
                  <c:v>Нестеровская ЦРБ</c:v>
                </c:pt>
                <c:pt idx="3">
                  <c:v>Черняховская ЦРБ</c:v>
                </c:pt>
                <c:pt idx="4">
                  <c:v>Багратионовская ЦРБ</c:v>
                </c:pt>
                <c:pt idx="5">
                  <c:v>Озерская ЦРБ</c:v>
                </c:pt>
                <c:pt idx="6">
                  <c:v>Светловская ЦРБ</c:v>
                </c:pt>
                <c:pt idx="7">
                  <c:v>Краснознаменская ЦРБ</c:v>
                </c:pt>
                <c:pt idx="8">
                  <c:v>Пионерская ГБ</c:v>
                </c:pt>
                <c:pt idx="9">
                  <c:v>Неманская ЦРБ</c:v>
                </c:pt>
                <c:pt idx="10">
                  <c:v>Полесская ЦРБ</c:v>
                </c:pt>
                <c:pt idx="11">
                  <c:v>Ладушкинская ГБ</c:v>
                </c:pt>
                <c:pt idx="12">
                  <c:v>Зеленоградская ЦРБ</c:v>
                </c:pt>
                <c:pt idx="13">
                  <c:v>Советская ЦГБ</c:v>
                </c:pt>
                <c:pt idx="14">
                  <c:v>Мамоновская ГБ</c:v>
                </c:pt>
                <c:pt idx="15">
                  <c:v>Балтийская ЦРБ</c:v>
                </c:pt>
                <c:pt idx="16">
                  <c:v>Гвардейская ЦРБ</c:v>
                </c:pt>
                <c:pt idx="17">
                  <c:v>Гусевская ЦРБ</c:v>
                </c:pt>
                <c:pt idx="18">
                  <c:v>Гурьевская ЦРБ</c:v>
                </c:pt>
                <c:pt idx="19">
                  <c:v>Правдинская ЦРБ</c:v>
                </c:pt>
                <c:pt idx="20">
                  <c:v>Славская ЦРБ</c:v>
                </c:pt>
              </c:strCache>
            </c:strRef>
          </c:cat>
          <c:val>
            <c:numRef>
              <c:f>'[Показатели заболеваемости по мониторингу 2015.xlsx]Лист2 (2)'!$C$4:$C$24</c:f>
              <c:numCache>
                <c:formatCode>\О\с\н\о\в\н\о\й</c:formatCode>
                <c:ptCount val="21"/>
                <c:pt idx="0">
                  <c:v>7861.8</c:v>
                </c:pt>
                <c:pt idx="1">
                  <c:v>7759.9</c:v>
                </c:pt>
                <c:pt idx="2">
                  <c:v>7639.1</c:v>
                </c:pt>
                <c:pt idx="3">
                  <c:v>7488.6</c:v>
                </c:pt>
                <c:pt idx="4">
                  <c:v>7309.4</c:v>
                </c:pt>
                <c:pt idx="5">
                  <c:v>7296</c:v>
                </c:pt>
                <c:pt idx="6">
                  <c:v>7189.7</c:v>
                </c:pt>
                <c:pt idx="7">
                  <c:v>5704.1</c:v>
                </c:pt>
                <c:pt idx="8">
                  <c:v>5002.6000000000004</c:v>
                </c:pt>
                <c:pt idx="9">
                  <c:v>4855.1000000000004</c:v>
                </c:pt>
                <c:pt idx="10">
                  <c:v>4727.8</c:v>
                </c:pt>
                <c:pt idx="11">
                  <c:v>3519</c:v>
                </c:pt>
                <c:pt idx="12">
                  <c:v>3497</c:v>
                </c:pt>
                <c:pt idx="13">
                  <c:v>2633.4</c:v>
                </c:pt>
                <c:pt idx="14">
                  <c:v>2590</c:v>
                </c:pt>
                <c:pt idx="15">
                  <c:v>2439.3000000000002</c:v>
                </c:pt>
                <c:pt idx="16">
                  <c:v>2412.3000000000002</c:v>
                </c:pt>
                <c:pt idx="17">
                  <c:v>1962.9</c:v>
                </c:pt>
                <c:pt idx="18">
                  <c:v>1739.6</c:v>
                </c:pt>
                <c:pt idx="19">
                  <c:v>426.3</c:v>
                </c:pt>
                <c:pt idx="20">
                  <c:v>409.6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82027008"/>
        <c:axId val="37294592"/>
      </c:barChart>
      <c:catAx>
        <c:axId val="82027008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94592"/>
        <c:crosses val="autoZero"/>
        <c:auto val="1"/>
        <c:lblAlgn val="ctr"/>
        <c:lblOffset val="100"/>
        <c:noMultiLvlLbl val="0"/>
      </c:catAx>
      <c:valAx>
        <c:axId val="37294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02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FF0000"/>
                </a:solidFill>
              </a:rPr>
              <a:t>Число</a:t>
            </a:r>
            <a:r>
              <a:rPr lang="ru-RU" sz="1800" b="1" baseline="0" dirty="0">
                <a:solidFill>
                  <a:srgbClr val="FF0000"/>
                </a:solidFill>
              </a:rPr>
              <a:t> больных с ЦВЗ, выявленных впервые</a:t>
            </a:r>
            <a:endParaRPr lang="ru-RU" sz="1800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0956871560719438"/>
          <c:y val="0.10187666662039659"/>
          <c:w val="0.51459869853359863"/>
          <c:h val="0.8420698426131172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>
              <a:softEdge rad="292100"/>
            </a:effectLst>
            <a:scene3d>
              <a:camera prst="orthographicFront"/>
              <a:lightRig rig="threePt" dir="t"/>
            </a:scene3d>
            <a:sp3d>
              <a:bevelT w="1016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'[Показатели заболеваемости по мониторингу 2015.xlsx]Лист2 (3)'!$B$5:$B$25</c:f>
              <c:strCache>
                <c:ptCount val="21"/>
                <c:pt idx="0">
                  <c:v>Пионерская ГБ</c:v>
                </c:pt>
                <c:pt idx="1">
                  <c:v>Мамоновская ГБ</c:v>
                </c:pt>
                <c:pt idx="2">
                  <c:v>Гурьевская ЦРБ</c:v>
                </c:pt>
                <c:pt idx="3">
                  <c:v>Гусевская ЦРБ</c:v>
                </c:pt>
                <c:pt idx="4">
                  <c:v>Неманская ЦРБ</c:v>
                </c:pt>
                <c:pt idx="5">
                  <c:v>Черняховская ЦРБ</c:v>
                </c:pt>
                <c:pt idx="6">
                  <c:v>Ладушкинская ГБ</c:v>
                </c:pt>
                <c:pt idx="7">
                  <c:v>Славская ЦРБ</c:v>
                </c:pt>
                <c:pt idx="8">
                  <c:v>Озерская ЦРБ</c:v>
                </c:pt>
                <c:pt idx="9">
                  <c:v>Зеленоградская ЦРБ</c:v>
                </c:pt>
                <c:pt idx="10">
                  <c:v>Правдинская ЦРБ</c:v>
                </c:pt>
                <c:pt idx="11">
                  <c:v>Балтийская ЦРБ</c:v>
                </c:pt>
                <c:pt idx="12">
                  <c:v>Краснознаменская ЦРБ</c:v>
                </c:pt>
                <c:pt idx="13">
                  <c:v>Полесская ЦРБ</c:v>
                </c:pt>
                <c:pt idx="14">
                  <c:v>Нестеровская ЦРБ</c:v>
                </c:pt>
                <c:pt idx="15">
                  <c:v>Багратионовская ЦРБ</c:v>
                </c:pt>
                <c:pt idx="16">
                  <c:v>Калининград</c:v>
                </c:pt>
                <c:pt idx="17">
                  <c:v>Светловская ЦРБ</c:v>
                </c:pt>
                <c:pt idx="18">
                  <c:v>Советская ЦГБ</c:v>
                </c:pt>
                <c:pt idx="19">
                  <c:v>Гвардейская ЦРБ</c:v>
                </c:pt>
                <c:pt idx="20">
                  <c:v>Светлогорская ЦРП</c:v>
                </c:pt>
              </c:strCache>
            </c:strRef>
          </c:cat>
          <c:val>
            <c:numRef>
              <c:f>'[Показатели заболеваемости по мониторингу 2015.xlsx]Лист2 (3)'!$C$5:$C$25</c:f>
              <c:numCache>
                <c:formatCode>\О\с\н\о\в\н\о\й</c:formatCode>
                <c:ptCount val="21"/>
                <c:pt idx="0">
                  <c:v>1438.4</c:v>
                </c:pt>
                <c:pt idx="1">
                  <c:v>1295</c:v>
                </c:pt>
                <c:pt idx="2">
                  <c:v>1286.7</c:v>
                </c:pt>
                <c:pt idx="3">
                  <c:v>916.9</c:v>
                </c:pt>
                <c:pt idx="4">
                  <c:v>663.2</c:v>
                </c:pt>
                <c:pt idx="5">
                  <c:v>651.79999999999995</c:v>
                </c:pt>
                <c:pt idx="6">
                  <c:v>562.29999999999995</c:v>
                </c:pt>
                <c:pt idx="7">
                  <c:v>497.8</c:v>
                </c:pt>
                <c:pt idx="8">
                  <c:v>472.5</c:v>
                </c:pt>
                <c:pt idx="9">
                  <c:v>468.7</c:v>
                </c:pt>
                <c:pt idx="10">
                  <c:v>426.3</c:v>
                </c:pt>
                <c:pt idx="11">
                  <c:v>425.2</c:v>
                </c:pt>
                <c:pt idx="12">
                  <c:v>399.9</c:v>
                </c:pt>
                <c:pt idx="13">
                  <c:v>344.9</c:v>
                </c:pt>
                <c:pt idx="14">
                  <c:v>341.6</c:v>
                </c:pt>
                <c:pt idx="15">
                  <c:v>300.10000000000002</c:v>
                </c:pt>
                <c:pt idx="16">
                  <c:v>251.7</c:v>
                </c:pt>
                <c:pt idx="17">
                  <c:v>251.3</c:v>
                </c:pt>
                <c:pt idx="18">
                  <c:v>239.9</c:v>
                </c:pt>
                <c:pt idx="19">
                  <c:v>232</c:v>
                </c:pt>
                <c:pt idx="20">
                  <c:v>218.7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1782784"/>
        <c:axId val="37295168"/>
      </c:barChart>
      <c:catAx>
        <c:axId val="81782784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95168"/>
        <c:crosses val="autoZero"/>
        <c:auto val="1"/>
        <c:lblAlgn val="ctr"/>
        <c:lblOffset val="100"/>
        <c:noMultiLvlLbl val="0"/>
      </c:catAx>
      <c:valAx>
        <c:axId val="3729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78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FF0000"/>
                </a:solidFill>
              </a:rPr>
              <a:t>Число</a:t>
            </a:r>
            <a:r>
              <a:rPr lang="ru-RU" sz="2000" b="1" baseline="0" dirty="0">
                <a:solidFill>
                  <a:srgbClr val="FF0000"/>
                </a:solidFill>
              </a:rPr>
              <a:t> больных с ОНМК выявленными впервые</a:t>
            </a:r>
            <a:endParaRPr lang="ru-RU" sz="2000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486172114964948"/>
          <c:y val="8.9310187485128353E-2"/>
          <c:w val="0.74662316765000247"/>
          <c:h val="0.8724111462286170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>
              <a:softEdge rad="292100"/>
            </a:effectLst>
            <a:scene3d>
              <a:camera prst="orthographicFront"/>
              <a:lightRig rig="threePt" dir="t"/>
            </a:scene3d>
            <a:sp3d>
              <a:bevelT w="1016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'[Показатели заболеваемости по мониторингу 2015.xlsx]Лист2 (5)'!$B$4:$B$30</c:f>
              <c:strCache>
                <c:ptCount val="27"/>
                <c:pt idx="0">
                  <c:v>Черняховская ЦРБ</c:v>
                </c:pt>
                <c:pt idx="1">
                  <c:v>ЦГКБ</c:v>
                </c:pt>
                <c:pt idx="2">
                  <c:v>ГП № 2"</c:v>
                </c:pt>
                <c:pt idx="3">
                  <c:v>Балтийская ЦРБ</c:v>
                </c:pt>
                <c:pt idx="4">
                  <c:v>ГБ №3"</c:v>
                </c:pt>
                <c:pt idx="5">
                  <c:v>ГБ №1"</c:v>
                </c:pt>
                <c:pt idx="6">
                  <c:v>Советская ЦГБ</c:v>
                </c:pt>
                <c:pt idx="7">
                  <c:v>Нестеровская ЦРБ</c:v>
                </c:pt>
                <c:pt idx="8">
                  <c:v>ГП № 1"</c:v>
                </c:pt>
                <c:pt idx="9">
                  <c:v>Гусевская ЦРБ</c:v>
                </c:pt>
                <c:pt idx="10">
                  <c:v>Гвардейская ЦРБ</c:v>
                </c:pt>
                <c:pt idx="11">
                  <c:v>Полесская ЦРБ</c:v>
                </c:pt>
                <c:pt idx="12">
                  <c:v>ГП № 3"</c:v>
                </c:pt>
                <c:pt idx="13">
                  <c:v>Мамоновская ГБ</c:v>
                </c:pt>
                <c:pt idx="14">
                  <c:v>Светловская ЦГБ</c:v>
                </c:pt>
                <c:pt idx="15">
                  <c:v>Гурьевская ЦРБ</c:v>
                </c:pt>
                <c:pt idx="16">
                  <c:v>Багратионовская ЦРБ</c:v>
                </c:pt>
                <c:pt idx="17">
                  <c:v>Славская ЦРБ</c:v>
                </c:pt>
                <c:pt idx="18">
                  <c:v>Правдинская ЦРБ</c:v>
                </c:pt>
                <c:pt idx="19">
                  <c:v>Краснознаменская ЦРБ</c:v>
                </c:pt>
                <c:pt idx="20">
                  <c:v>Светлогорская ЦРП</c:v>
                </c:pt>
                <c:pt idx="21">
                  <c:v>Пионерская ГБ</c:v>
                </c:pt>
                <c:pt idx="22">
                  <c:v>Зеленоградская ЦРБ</c:v>
                </c:pt>
                <c:pt idx="23">
                  <c:v>Озерская ЦРБ</c:v>
                </c:pt>
                <c:pt idx="24">
                  <c:v>Неманская ЦРБ</c:v>
                </c:pt>
                <c:pt idx="25">
                  <c:v>ГБ №2"</c:v>
                </c:pt>
                <c:pt idx="26">
                  <c:v>Ладушкинская ГБ</c:v>
                </c:pt>
              </c:strCache>
            </c:strRef>
          </c:cat>
          <c:val>
            <c:numRef>
              <c:f>'[Показатели заболеваемости по мониторингу 2015.xlsx]Лист2 (5)'!$C$4:$C$30</c:f>
              <c:numCache>
                <c:formatCode>\О\с\н\о\в\н\о\й</c:formatCode>
                <c:ptCount val="27"/>
                <c:pt idx="0">
                  <c:v>167</c:v>
                </c:pt>
                <c:pt idx="1">
                  <c:v>149</c:v>
                </c:pt>
                <c:pt idx="2">
                  <c:v>134</c:v>
                </c:pt>
                <c:pt idx="3">
                  <c:v>107</c:v>
                </c:pt>
                <c:pt idx="4">
                  <c:v>106</c:v>
                </c:pt>
                <c:pt idx="5">
                  <c:v>86</c:v>
                </c:pt>
                <c:pt idx="6">
                  <c:v>81</c:v>
                </c:pt>
                <c:pt idx="7">
                  <c:v>61</c:v>
                </c:pt>
                <c:pt idx="8">
                  <c:v>57</c:v>
                </c:pt>
                <c:pt idx="9">
                  <c:v>56</c:v>
                </c:pt>
                <c:pt idx="10">
                  <c:v>55</c:v>
                </c:pt>
                <c:pt idx="11">
                  <c:v>51</c:v>
                </c:pt>
                <c:pt idx="12" formatCode="#\ ?/?">
                  <c:v>49</c:v>
                </c:pt>
                <c:pt idx="13">
                  <c:v>48</c:v>
                </c:pt>
                <c:pt idx="14">
                  <c:v>48</c:v>
                </c:pt>
                <c:pt idx="15">
                  <c:v>46</c:v>
                </c:pt>
                <c:pt idx="16">
                  <c:v>41</c:v>
                </c:pt>
                <c:pt idx="17">
                  <c:v>41</c:v>
                </c:pt>
                <c:pt idx="18">
                  <c:v>40</c:v>
                </c:pt>
                <c:pt idx="19">
                  <c:v>36</c:v>
                </c:pt>
                <c:pt idx="20">
                  <c:v>36</c:v>
                </c:pt>
                <c:pt idx="21">
                  <c:v>34</c:v>
                </c:pt>
                <c:pt idx="22">
                  <c:v>29</c:v>
                </c:pt>
                <c:pt idx="23">
                  <c:v>20</c:v>
                </c:pt>
                <c:pt idx="24">
                  <c:v>19</c:v>
                </c:pt>
                <c:pt idx="25">
                  <c:v>18</c:v>
                </c:pt>
                <c:pt idx="2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5841408"/>
        <c:axId val="37298176"/>
      </c:barChart>
      <c:catAx>
        <c:axId val="85841408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98176"/>
        <c:crosses val="autoZero"/>
        <c:auto val="1"/>
        <c:lblAlgn val="ctr"/>
        <c:lblOffset val="100"/>
        <c:noMultiLvlLbl val="0"/>
      </c:catAx>
      <c:valAx>
        <c:axId val="37298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4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82321380365333E-2"/>
          <c:y val="6.0571371964139281E-2"/>
          <c:w val="0.9028921741135536"/>
          <c:h val="0.54622233773087969"/>
        </c:manualLayout>
      </c:layout>
      <c:lineChart>
        <c:grouping val="standard"/>
        <c:varyColors val="0"/>
        <c:ser>
          <c:idx val="2"/>
          <c:order val="2"/>
          <c:tx>
            <c:strRef>
              <c:f>'[Показатели заболеваемости по мониторингу 2015.xlsx]Лист3'!$D$5</c:f>
              <c:strCache>
                <c:ptCount val="1"/>
                <c:pt idx="0">
                  <c:v>Калининградская область</c:v>
                </c:pt>
              </c:strCache>
            </c:strRef>
          </c:tx>
          <c:spPr>
            <a:ln w="825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200707129787937E-2"/>
                  <c:y val="-4.8925994617590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760565703830347E-2"/>
                  <c:y val="6.0575040955111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784509133447425E-2"/>
                  <c:y val="5.125580388509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'[Показатели заболеваемости по мониторингу 2015.xlsx]Лист3'!$E$2:$G$2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'[Показатели заболеваемости по мониторингу 2015.xlsx]Лист3'!$E$5:$G$5</c:f>
              <c:numCache>
                <c:formatCode>\О\с\н\о\в\н\о\й</c:formatCode>
                <c:ptCount val="3"/>
                <c:pt idx="0">
                  <c:v>731.1</c:v>
                </c:pt>
                <c:pt idx="1">
                  <c:v>634.29999999999995</c:v>
                </c:pt>
                <c:pt idx="2">
                  <c:v>601.20000000000005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04544"/>
        <c:axId val="37305664"/>
      </c:lineChart>
      <c:lineChart>
        <c:grouping val="standard"/>
        <c:varyColors val="0"/>
        <c:ser>
          <c:idx val="0"/>
          <c:order val="0"/>
          <c:tx>
            <c:strRef>
              <c:f>'[Показатели заболеваемости по мониторингу 2015.xlsx]Лист3'!$D$3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82550" cap="rnd">
              <a:solidFill>
                <a:schemeClr val="accent1"/>
              </a:solidFill>
              <a:round/>
            </a:ln>
            <a:effectLst>
              <a:softEdge rad="0"/>
            </a:effectLst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01600" h="38100"/>
              </a:sp3d>
            </c:spPr>
          </c:marker>
          <c:dLbls>
            <c:dLbl>
              <c:idx val="0"/>
              <c:layout>
                <c:manualLayout>
                  <c:x val="-2.827253741863886E-2"/>
                  <c:y val="5.5915422420103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96480848255795E-2"/>
                  <c:y val="-6.0575040955111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784509133447425E-2"/>
                  <c:y val="-4.6596185350085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tx2">
                    <a:lumMod val="75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'[Показатели заболеваемости по мониторингу 2015.xlsx]Лист3'!$E$2:$G$2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'[Показатели заболеваемости по мониторингу 2015.xlsx]Лист3'!$E$3:$G$3</c:f>
              <c:numCache>
                <c:formatCode>\О\с\н\о\в\н\о\й</c:formatCode>
                <c:ptCount val="3"/>
                <c:pt idx="0">
                  <c:v>698.1</c:v>
                </c:pt>
                <c:pt idx="1">
                  <c:v>653.70000000000005</c:v>
                </c:pt>
                <c:pt idx="2">
                  <c:v>631.79999999999995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'[Показатели заболеваемости по мониторингу 2015.xlsx]Лист3'!$D$4</c:f>
              <c:strCache>
                <c:ptCount val="1"/>
                <c:pt idx="0">
                  <c:v>Северо-Западный федеральный округ</c:v>
                </c:pt>
              </c:strCache>
            </c:strRef>
          </c:tx>
          <c:spPr>
            <a:ln w="79375" cap="rnd">
              <a:solidFill>
                <a:srgbClr val="C00000">
                  <a:alpha val="99000"/>
                </a:srgb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 w="139700"/>
              </a:sp3d>
            </c:spPr>
          </c:marker>
          <c:dLbls>
            <c:dLbl>
              <c:idx val="0"/>
              <c:layout>
                <c:manualLayout>
                  <c:x val="1.9165263729119671E-3"/>
                  <c:y val="-4.8290561647750016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rgbClr val="C00000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32210983295808E-2"/>
                  <c:y val="-5.0705089730137515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rgbClr val="C00000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0106576975385E-2"/>
                  <c:y val="-6.2777730142075008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rgbClr val="C00000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rgbClr val="C00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'[Показатели заболеваемости по мониторингу 2015.xlsx]Лист3'!$E$2:$G$2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'[Показатели заболеваемости по мониторингу 2015.xlsx]Лист3'!$E$4:$G$4</c:f>
              <c:numCache>
                <c:formatCode>\О\с\н\о\в\н\о\й</c:formatCode>
                <c:ptCount val="3"/>
                <c:pt idx="0">
                  <c:v>786.3</c:v>
                </c:pt>
                <c:pt idx="1">
                  <c:v>736.2</c:v>
                </c:pt>
                <c:pt idx="2">
                  <c:v>734.2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05056"/>
        <c:axId val="101212160"/>
      </c:lineChart>
      <c:catAx>
        <c:axId val="10180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05664"/>
        <c:crosses val="autoZero"/>
        <c:auto val="1"/>
        <c:lblAlgn val="ctr"/>
        <c:lblOffset val="100"/>
        <c:noMultiLvlLbl val="0"/>
      </c:catAx>
      <c:valAx>
        <c:axId val="37305664"/>
        <c:scaling>
          <c:orientation val="minMax"/>
          <c:max val="800"/>
          <c:min val="55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noFill/>
          <a:ln w="222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04544"/>
        <c:crosses val="autoZero"/>
        <c:crossBetween val="between"/>
        <c:majorUnit val="30"/>
        <c:minorUnit val="10"/>
      </c:valAx>
      <c:valAx>
        <c:axId val="101212160"/>
        <c:scaling>
          <c:orientation val="minMax"/>
        </c:scaling>
        <c:delete val="1"/>
        <c:axPos val="r"/>
        <c:numFmt formatCode="\О\с\н\о\в\н\о\й" sourceLinked="1"/>
        <c:majorTickMark val="out"/>
        <c:minorTickMark val="none"/>
        <c:tickLblPos val="nextTo"/>
        <c:crossAx val="101805056"/>
        <c:crosses val="max"/>
        <c:crossBetween val="between"/>
      </c:valAx>
      <c:catAx>
        <c:axId val="101805056"/>
        <c:scaling>
          <c:orientation val="minMax"/>
        </c:scaling>
        <c:delete val="1"/>
        <c:axPos val="b"/>
        <c:numFmt formatCode="\О\с\н\о\в\н\о\й" sourceLinked="1"/>
        <c:majorTickMark val="out"/>
        <c:minorTickMark val="none"/>
        <c:tickLblPos val="nextTo"/>
        <c:crossAx val="101212160"/>
        <c:crosses val="autoZero"/>
        <c:auto val="1"/>
        <c:lblAlgn val="ctr"/>
        <c:lblOffset val="100"/>
        <c:noMultiLvlLbl val="0"/>
      </c:catAx>
      <c:spPr>
        <a:noFill/>
        <a:ln cmpd="sng">
          <a:solidFill>
            <a:schemeClr val="dk1">
              <a:lumMod val="15000"/>
              <a:lumOff val="85000"/>
            </a:schemeClr>
          </a:solidFill>
        </a:ln>
        <a:effectLst/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9B2D2A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8.4902324417349045E-2"/>
          <c:y val="0.72110330227532471"/>
          <c:w val="0.84779075838357476"/>
          <c:h val="0.21124554096551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E79F887-4AC6-4F5F-8AE9-23547140FFB2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9984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08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988ED9-D78A-4781-8EA2-6676CF686FE3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8413"/>
            <a:ext cx="5438775" cy="4445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84"/>
            <a:ext cx="2946400" cy="492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8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D0CE7-47F8-4219-9F1D-402EF0D4D185}" type="slidenum">
              <a:rPr lang="ru-RU" altLang="ru-RU" sz="1800"/>
              <a:pPr>
                <a:spcBef>
                  <a:spcPct val="0"/>
                </a:spcBef>
              </a:pPr>
              <a:t>1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073238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10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532126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11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760450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12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403711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13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983049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14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719112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15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4043277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16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16897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17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001037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EB3D53-D2FD-4758-9826-CA07DFF31F52}" type="slidenum">
              <a:rPr lang="ru-RU" altLang="ru-RU" sz="1800"/>
              <a:pPr eaLnBrk="1" hangingPunct="1">
                <a:spcBef>
                  <a:spcPct val="0"/>
                </a:spcBef>
              </a:pPr>
              <a:t>18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90598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2 СЛ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BA06FE-733B-40ED-8437-C2087A687EEA}" type="slidenum">
              <a:rPr lang="ru-RU" altLang="ru-RU" sz="1800"/>
              <a:pPr eaLnBrk="1" hangingPunct="1">
                <a:spcBef>
                  <a:spcPct val="0"/>
                </a:spcBef>
              </a:pPr>
              <a:t>2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935618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2 СЛ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BA06FE-733B-40ED-8437-C2087A687EEA}" type="slidenum">
              <a:rPr lang="ru-RU" altLang="ru-RU" sz="1800"/>
              <a:pPr eaLnBrk="1" hangingPunct="1">
                <a:spcBef>
                  <a:spcPct val="0"/>
                </a:spcBef>
              </a:pPr>
              <a:t>3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36068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2 СЛ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BA06FE-733B-40ED-8437-C2087A687EEA}" type="slidenum">
              <a:rPr lang="ru-RU" altLang="ru-RU" sz="1800"/>
              <a:pPr eaLnBrk="1" hangingPunct="1">
                <a:spcBef>
                  <a:spcPct val="0"/>
                </a:spcBef>
              </a:pPr>
              <a:t>4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431990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2 СЛ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BA06FE-733B-40ED-8437-C2087A687EEA}" type="slidenum">
              <a:rPr lang="ru-RU" altLang="ru-RU" sz="1800"/>
              <a:pPr eaLnBrk="1" hangingPunct="1">
                <a:spcBef>
                  <a:spcPct val="0"/>
                </a:spcBef>
              </a:pPr>
              <a:t>5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699098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2 СЛ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BA06FE-733B-40ED-8437-C2087A687EEA}" type="slidenum">
              <a:rPr lang="ru-RU" altLang="ru-RU" sz="1800"/>
              <a:pPr eaLnBrk="1" hangingPunct="1">
                <a:spcBef>
                  <a:spcPct val="0"/>
                </a:spcBef>
              </a:pPr>
              <a:t>6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58615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2 СЛ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BA06FE-733B-40ED-8437-C2087A687EEA}" type="slidenum">
              <a:rPr lang="ru-RU" altLang="ru-RU" sz="1800"/>
              <a:pPr eaLnBrk="1" hangingPunct="1">
                <a:spcBef>
                  <a:spcPct val="0"/>
                </a:spcBef>
              </a:pPr>
              <a:t>7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858248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5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CC61F-994F-41E3-BDE6-7B1D2130EBF1}" type="slidenum">
              <a:rPr lang="ru-RU" altLang="ru-RU" sz="1800"/>
              <a:pPr eaLnBrk="1" hangingPunct="1">
                <a:spcBef>
                  <a:spcPct val="0"/>
                </a:spcBef>
              </a:pPr>
              <a:t>8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879458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smtClean="0"/>
              <a:t>7 </a:t>
            </a:r>
            <a:r>
              <a:rPr lang="ru-RU" altLang="ru-RU" smtClean="0"/>
              <a:t>СЛ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D3021C-5E6B-4B3D-B731-589A6F9BC73F}" type="slidenum">
              <a:rPr lang="ru-RU" altLang="ru-RU" sz="1800"/>
              <a:pPr>
                <a:spcBef>
                  <a:spcPct val="0"/>
                </a:spcBef>
              </a:pPr>
              <a:t>9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71897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6D66-4B31-4E94-A9BF-22210FB60F7B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95BC-F3EC-4529-8B16-827AFB8681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77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BCB55-CE5E-40EA-AE10-998D6B962E40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3749-ADEB-410A-AFA9-E3807346F7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43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2B7B-25D7-4061-A6AC-5BBAA8155C72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EDF7D-E498-4058-B8F1-6A2F4F4063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2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50F6-C018-4925-A1E0-4A0511B522D4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8244-7E04-466C-A066-1A5DED895C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95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76F-B890-4B9B-8FCE-1BD09001E15E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5B06A-2ACC-4231-892E-F822C863E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9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BBB4-0055-400E-8B6F-E6B807113E93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D43B-04E7-4995-B71F-33003B24BA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40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DD45-1266-42D0-B00B-5A5179F1525E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F9F3-D712-4E4A-B8FB-D1296A21AD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FC7-5C91-4F9C-9251-811CC8ABBB2E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36DB-3C6A-4E0E-B232-8728D2E49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514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F01F3-9824-439E-95F2-8EF2CFBD0A81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DDE7-0B67-4EAC-9F16-EB064C2E46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70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2F39-7CD3-4C6E-86DE-484B267F2C39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FC13-6DBD-4D4F-A45D-4E2E9F73C4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3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6F971-6139-4EC7-82EB-F4B9593613C4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46CD-0D87-40C8-9AE7-079FAB9F12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94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ED30F7B-3F38-4C43-B463-03C52547AAAB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4AD0D3-66B4-431F-A2AF-01F7DB4A63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  <p:sldLayoutId id="2147484697" r:id="rId9"/>
    <p:sldLayoutId id="2147484698" r:id="rId10"/>
    <p:sldLayoutId id="2147484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8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43DEB4-DB1B-47CA-8FFA-30CCE48CFF9E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1588" y="6561138"/>
            <a:ext cx="9144001" cy="2968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МИНИСТЕРСТВО ЗДРАВООХРАНЕНИЯ КАЛИНИНГРАДСКОЙ ОБЛАСТИ</a:t>
            </a: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13196" y="1478849"/>
            <a:ext cx="9144000" cy="429736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rial" panose="020B0604020202020204" pitchFamily="34" charset="0"/>
              </a:rPr>
              <a:t>Ключевые индикаторы мониторинга реализации мероприятий по снижению смертности от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rial" panose="020B0604020202020204" pitchFamily="34" charset="0"/>
              </a:rPr>
              <a:t>болезней системы кровообращения</a:t>
            </a:r>
            <a:endParaRPr lang="ru-RU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79661" y="937203"/>
            <a:ext cx="3094160" cy="188725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113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355" y="1525588"/>
            <a:ext cx="1081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39589" y="224299"/>
            <a:ext cx="913080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2922"/>
              </p:ext>
            </p:extLst>
          </p:nvPr>
        </p:nvGraphicFramePr>
        <p:xfrm>
          <a:off x="215515" y="1374982"/>
          <a:ext cx="882996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322"/>
                <a:gridCol w="2943322"/>
                <a:gridCol w="2943322"/>
              </a:tblGrid>
              <a:tr h="6498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Калининградская область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7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7,4%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20-25%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23,2%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17078" y="616092"/>
            <a:ext cx="6931025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Доля больных с ОКС, которым выполнен </a:t>
            </a:r>
            <a:r>
              <a:rPr lang="ru-RU" sz="2200" b="1" dirty="0" err="1" smtClean="0">
                <a:solidFill>
                  <a:srgbClr val="FF0000"/>
                </a:solidFill>
              </a:rPr>
              <a:t>тромболизис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89" y="2508965"/>
            <a:ext cx="9045481" cy="459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Мероприятия:</a:t>
            </a:r>
          </a:p>
          <a:p>
            <a:pPr marL="342900" indent="-342900" algn="ctr" eaLnBrk="1" hangingPunct="1">
              <a:buAutoNum type="arabicPeriod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39880" y="3660289"/>
            <a:ext cx="9144000" cy="905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 Проведение инструктажа по выполнению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тромболизиса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отв. главный внештатный специалист по СМП (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Балаганский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А.В.), в срок до 15.03.2016г.;</a:t>
            </a:r>
          </a:p>
          <a:p>
            <a:pPr marL="342900" indent="-342900" algn="ctr" eaLnBrk="1" hangingPunct="1">
              <a:buAutoNum type="arabicPeriod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35396" y="2849011"/>
            <a:ext cx="9144000" cy="77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  Поставка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тромболитика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в медицинские организации в сроки согласно заключенного контракта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отв. главные врачи;</a:t>
            </a:r>
          </a:p>
          <a:p>
            <a:pPr marL="342900" indent="-342900" algn="ctr" eaLnBrk="1" hangingPunct="1">
              <a:buAutoNum type="arabicPeriod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120838" y="5258730"/>
            <a:ext cx="9144000" cy="1599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4. Ежесуточный мониторинг соблюдения порядка оказания медицинской помощи при ОКС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- отв. в рабочее время заместители главных врачей по медицинской части, в нерабочее время и выходные дни старший врач оперативного отдела ГССМП.</a:t>
            </a:r>
          </a:p>
          <a:p>
            <a:pPr marL="342900" indent="-342900" algn="ctr" eaLnBrk="1" hangingPunct="1">
              <a:buAutoNum type="arabicPeriod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50894" y="4410451"/>
            <a:ext cx="9144000" cy="1242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3. Обеспечение бригад СМП алгоритмом проведения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тромболитической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терапии на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догоспитальном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этапе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отв. главные врачи, в срок до 10.03.2016г.;</a:t>
            </a:r>
          </a:p>
          <a:p>
            <a:pPr marL="342900" indent="-342900" algn="ctr" eaLnBrk="1" hangingPunct="1">
              <a:buAutoNum type="arabicPeriod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451094"/>
              </p:ext>
            </p:extLst>
          </p:nvPr>
        </p:nvGraphicFramePr>
        <p:xfrm>
          <a:off x="142875" y="1516292"/>
          <a:ext cx="887694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982"/>
                <a:gridCol w="2958982"/>
                <a:gridCol w="2958982"/>
              </a:tblGrid>
              <a:tr h="67878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Калининградская область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7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45,6%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20-25%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21,4%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9532" y="684766"/>
            <a:ext cx="8568974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Доля больных с коронарным синдромом, которым выполнены ЧКВ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42" y="2729623"/>
            <a:ext cx="9019308" cy="618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Мероприятия: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346362"/>
            <a:ext cx="8915310" cy="763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0100" lvl="1" indent="-342900" eaLnBrk="1" hangingPunct="1">
              <a:buFontTx/>
              <a:buAutoNum type="arabicPeriod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Строгое соблюдение маршрутизации пациентов с ОКС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отв. главные врачи, старший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врач оперативного отдела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ГССМП;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71662" y="4147723"/>
            <a:ext cx="9019308" cy="1256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 Исключить доставку пациентов с ОКС в приемные покои ЦРБ 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главные врачи,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рабочее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время заместители главных врачей по медицинской части в не рабочее время и выходные дни старший врач оперативного отдела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ГССМП;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10980" y="5274226"/>
            <a:ext cx="901930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3. По мере необходимости вызов на себя специализированной бригады ГССМП –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бригады СМП,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рабочее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время заместители главных врачей по медицинской части в не рабочее время и выходные дни старший врач оперативного отдела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ГССМП.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6494"/>
              </p:ext>
            </p:extLst>
          </p:nvPr>
        </p:nvGraphicFramePr>
        <p:xfrm>
          <a:off x="150428" y="1492315"/>
          <a:ext cx="8778057" cy="129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9"/>
                <a:gridCol w="2926019"/>
                <a:gridCol w="2926019"/>
              </a:tblGrid>
              <a:tr h="670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Калининградская область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не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более </a:t>
                      </a:r>
                      <a:r>
                        <a:rPr lang="ru-RU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9,0%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6354" y="705559"/>
            <a:ext cx="8951292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Доля вызовов скорой и неотложной медицинской помощи с поводом к вызову: «Артериальная гипертензия»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050" y="2799218"/>
            <a:ext cx="9505056" cy="528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Мероприятия: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96354" y="4118348"/>
            <a:ext cx="9144000" cy="743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 Ежемесячное проведение занятий в школе здоровья 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Шеинская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И.М.,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Балаганский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А.В., Тихомирова Е.В.;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-96354" y="3079675"/>
            <a:ext cx="9144000" cy="1109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0100" lvl="1" indent="-342900" eaLnBrk="1" hangingPunct="1">
              <a:buFontTx/>
              <a:buAutoNum type="arabicPeriod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Организация школы здоровья для пациентов, часто вызывающих СМП по поводу «Артериальная гипертензия» на базе ГБУЗ КО ГП№2 -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отв. </a:t>
            </a:r>
          </a:p>
          <a:p>
            <a:pPr lvl="1" eaLnBrk="1" hangingPunct="1"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Шеинская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И.М.,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Балаганский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А.В., Тихомирова Е.В. В срок до 30.03.2016г.;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196" y="5588695"/>
            <a:ext cx="9144000" cy="1260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4.  Контроль числа вызовов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скорой и неотложной медицинской помощи с поводом к вызову: «Артериальная гипертензия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» ежемесячно 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врачи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заместители главных врачей по медицинской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части.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96353" y="4725735"/>
            <a:ext cx="9240352" cy="1127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 eaLnBrk="1" hangingPunct="1">
              <a:buAutoNum type="arabicPeriod" startAt="3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Актуализация списков пациентов, состоящих на Д учете и утверждение                 планов (помесячно) диспансерного наблюдения –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отв. главные врачи, в срок до 30.03.2016г.;</a:t>
            </a:r>
          </a:p>
        </p:txBody>
      </p:sp>
    </p:spTree>
    <p:extLst>
      <p:ext uri="{BB962C8B-B14F-4D97-AF65-F5344CB8AC3E}">
        <p14:creationId xmlns:p14="http://schemas.microsoft.com/office/powerpoint/2010/main" val="140512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131446"/>
              </p:ext>
            </p:extLst>
          </p:nvPr>
        </p:nvGraphicFramePr>
        <p:xfrm>
          <a:off x="287686" y="1544801"/>
          <a:ext cx="8532465" cy="129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55"/>
                <a:gridCol w="2844155"/>
                <a:gridCol w="2844155"/>
              </a:tblGrid>
              <a:tr h="670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Калининградская область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не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менее </a:t>
                      </a:r>
                      <a:r>
                        <a:rPr lang="ru-RU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25</a:t>
                      </a: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29,1%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87685" y="692696"/>
            <a:ext cx="8568630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Доля лиц на одном терапевтическом участке, находящихся под диспансерным наблюдением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605009"/>
            <a:ext cx="9036843" cy="787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Мероприятия: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216693" y="3121057"/>
            <a:ext cx="9253536" cy="1332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4863" lvl="1" indent="-176213" eaLnBrk="1" hangingPunct="1">
              <a:buFontTx/>
              <a:buAutoNum type="arabicPeriod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Актуализация списков пациентов, состоящих на Д учете и утверждение                 планов (помесячно) диспансерного наблюдения 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врачи, в срок до 30.03.2016г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.;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221219" y="4453205"/>
            <a:ext cx="9258062" cy="1938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lvl="1" indent="-176213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 Обеспечение преемственности пациентов с госпитального этапа (постановка на Д учет пациентов, которым впервые установлен диагноз заболевания требующего диспансерного наблюдения)  -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врачи, заместители главных врачей по медицинской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части.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8817" y="704616"/>
            <a:ext cx="6931025" cy="69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2543" y="3471751"/>
            <a:ext cx="9021457" cy="785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страдающих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стенокардией напряжения I-IV функционального класса и находящихся в пенсионном возрасте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309" y="694475"/>
            <a:ext cx="8945615" cy="1001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</a:rPr>
              <a:t>Положение об организации оказания первичной медико-санитарной помощи взрослому населению (приказ МЗСР от 15.05.2012г. №543н)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7524" y="1554716"/>
            <a:ext cx="9021457" cy="785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5.2 Участковые врачи-терапевты, врачи общей практики (семейные врачи) осуществляют наблюдение и лечение пациентов: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0309" y="2260182"/>
            <a:ext cx="9021457" cy="651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перенесших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инфаркт миокарда более 12 месяцев назад, независимо от возраста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309" y="2820269"/>
            <a:ext cx="9021457" cy="789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страдающих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стенокардией напряжения I-II функционального класса и находящихся в трудоспособном возрасте;</a:t>
            </a:r>
            <a:b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</a:b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613" y="6040756"/>
            <a:ext cx="9021457" cy="556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имеющих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хроническую сердечную недостаточность I-III функционального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 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класса.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271" y="4114406"/>
            <a:ext cx="9021457" cy="108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страдающих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артериальной гипертензией, в том числе 3 степени, получающих эффективную терапию с достижением целевого уровня артериального давления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516" y="5043512"/>
            <a:ext cx="9021457" cy="7768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перенесших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хирургическое и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рентгенэндоваскулярное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лечение сердечно-сосудистых заболеваний более 12 месяцев назад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467" y="5601018"/>
            <a:ext cx="9021457" cy="572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- имеющих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нежизнеугрожающие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формы нарушений сердечного ритма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1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65018"/>
              </p:ext>
            </p:extLst>
          </p:nvPr>
        </p:nvGraphicFramePr>
        <p:xfrm>
          <a:off x="142874" y="1429752"/>
          <a:ext cx="8893623" cy="129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541"/>
                <a:gridCol w="2964541"/>
                <a:gridCol w="2964541"/>
              </a:tblGrid>
              <a:tr h="639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Калининградская область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31,0%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05221" y="744615"/>
            <a:ext cx="8640960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Доля больных с ОНМК, госпитализированных в профильные отделения в первые 4,5 часа от начала заболевания</a:t>
            </a:r>
            <a:endParaRPr lang="ru-RU" sz="21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888" y="2636978"/>
            <a:ext cx="9097111" cy="519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Мероприятия: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361057" y="4771578"/>
            <a:ext cx="9505056" cy="1188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3. Проведение профилактической работы по настороженности развития ОНМК среди пациентов группы риска, с целью своевременного обращения за медицинской помощью 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главные врачи;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361057" y="5827516"/>
            <a:ext cx="9505056" cy="1125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4.  Клинический разбор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всех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случаев с ОНМК, доставленных в стационар в сроки свыше 4,5 часов после начала заболевания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отв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. главные врачи,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главный внештатный невролог.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324544" y="3573622"/>
            <a:ext cx="9685076" cy="1383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Исключить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доставку пациентов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ОНМК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приемные покои ЦРБ 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врачи, в рабочее время заместители главных врачей по медицинской части в не рабочее время и выходные дни старший врач оперативного отдела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ГССМП;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24544" y="3012835"/>
            <a:ext cx="9481740" cy="765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 Строгое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соблюдение маршрутизации пациентов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ОНМК в сосудистые центры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врачи, старший врач оперативного отдела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ГССМП;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2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015298"/>
              </p:ext>
            </p:extLst>
          </p:nvPr>
        </p:nvGraphicFramePr>
        <p:xfrm>
          <a:off x="611560" y="1544801"/>
          <a:ext cx="8028282" cy="129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094"/>
                <a:gridCol w="2676094"/>
                <a:gridCol w="2676094"/>
              </a:tblGrid>
              <a:tr h="624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Калининградская область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2,6%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-179303" y="755316"/>
            <a:ext cx="9469684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Доля больных с инсультом которым выполнен системный </a:t>
            </a:r>
            <a:r>
              <a:rPr lang="ru-RU" sz="2200" b="1" dirty="0" err="1" smtClean="0">
                <a:solidFill>
                  <a:srgbClr val="FF0000"/>
                </a:solidFill>
              </a:rPr>
              <a:t>тромболизис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5626" y="2731097"/>
            <a:ext cx="8820150" cy="571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Мероприятия:</a:t>
            </a:r>
          </a:p>
          <a:p>
            <a:pPr algn="ctr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940547"/>
            <a:ext cx="9119606" cy="1273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14375" lvl="1" indent="-266700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Проведение внутри- и вневедомственных экспертиз всех случаев ОНМК, с представлением информации в МЗ КО - 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врачи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, ТФОМС, постоянно;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97" y="5227203"/>
            <a:ext cx="9119606" cy="967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14375" lvl="1" indent="-257175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3. Разбор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клинических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случаев оказания медицинской помощи при ОНМК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1 раз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квартал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– отв. главный внештатный невролог МЗ КО.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714375" lvl="1" indent="-257175" eaLnBrk="1" hangingPunct="1">
              <a:defRPr/>
            </a:pP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590" y="3076074"/>
            <a:ext cx="9119606" cy="1116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Обеспечение КОКБ, ЦГКБ, ГКБСМП,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Гусевской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ЦРБ препаратами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тромболизиса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отв. главные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врачи, постоянно;</a:t>
            </a:r>
          </a:p>
          <a:p>
            <a:pPr lvl="1" eaLnBrk="1" hangingPunct="1">
              <a:defRPr/>
            </a:pP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Сигнальные (ключевые) индикаторы 2015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964223"/>
              </p:ext>
            </p:extLst>
          </p:nvPr>
        </p:nvGraphicFramePr>
        <p:xfrm>
          <a:off x="151550" y="1651232"/>
          <a:ext cx="8447787" cy="129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929"/>
                <a:gridCol w="2815929"/>
                <a:gridCol w="2815929"/>
              </a:tblGrid>
              <a:tr h="639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Калининградская область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Целевые значения % (МЗ РФ)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333F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менее</a:t>
                      </a:r>
                      <a:r>
                        <a:rPr lang="ru-RU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25</a:t>
                      </a: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33,5%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51550" y="782638"/>
            <a:ext cx="8496943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Число больных с коронарным синдромом, умерших в первые сутки от числа умерших с ОКС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942949"/>
            <a:ext cx="9505056" cy="864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0"/>
          <p:cNvSpPr>
            <a:spLocks noGrp="1"/>
          </p:cNvSpPr>
          <p:nvPr>
            <p:ph type="body" idx="1"/>
          </p:nvPr>
        </p:nvSpPr>
        <p:spPr>
          <a:xfrm>
            <a:off x="827088" y="111125"/>
            <a:ext cx="7632700" cy="941388"/>
          </a:xfrm>
        </p:spPr>
        <p:txBody>
          <a:bodyPr rtlCol="0" anchor="ctr">
            <a:noAutofit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КОНЦЕПЦИЯ РАЗВИТИЯ ЗДРАВООХРАНЕНИЯ РФ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ДО 2020 ГОДА</a:t>
            </a:r>
            <a:endParaRPr lang="ru-RU" sz="2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31" name="Прямоугольник 2"/>
          <p:cNvSpPr>
            <a:spLocks noChangeArrowheads="1"/>
          </p:cNvSpPr>
          <p:nvPr/>
        </p:nvSpPr>
        <p:spPr bwMode="auto">
          <a:xfrm>
            <a:off x="502444" y="2420888"/>
            <a:ext cx="81391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5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Успехов в достижении целевых показателей</a:t>
            </a:r>
            <a:endParaRPr lang="ru-RU" altLang="ru-RU" sz="5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75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-494" y="129145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Динамика заболеваемости БСК</a:t>
            </a:r>
            <a:endParaRPr lang="ru-RU" altLang="ru-RU" sz="2200" b="1" dirty="0">
              <a:solidFill>
                <a:srgbClr val="00206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09583"/>
              </p:ext>
            </p:extLst>
          </p:nvPr>
        </p:nvGraphicFramePr>
        <p:xfrm>
          <a:off x="120699" y="1088740"/>
          <a:ext cx="9036497" cy="5591701"/>
        </p:xfrm>
        <a:graphic>
          <a:graphicData uri="http://schemas.openxmlformats.org/drawingml/2006/table">
            <a:tbl>
              <a:tblPr firstRow="1" firstCol="1" bandRow="1"/>
              <a:tblGrid>
                <a:gridCol w="4864145"/>
                <a:gridCol w="1390457"/>
                <a:gridCol w="1390457"/>
                <a:gridCol w="1391438"/>
              </a:tblGrid>
              <a:tr h="90684"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4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Эссенциальная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гипертензия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(I10)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4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Гипертензивная болезнь сердца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(I11)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30413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34441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46953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6292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Острый и </a:t>
                      </a:r>
                      <a:r>
                        <a:rPr lang="ru-RU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повторый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инфаркт миокарда (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21,22)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834 </a:t>
                      </a:r>
                    </a:p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+44,7%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1234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Внутримозговое кровоизлияние, инфаркт мозга, инсульт церебральный (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61,62,63,64)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1356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1221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1498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+22,6%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4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Взрослое население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784112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788388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789926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4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Показатели на 100 000 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4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Эссенциальная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гипертензия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(I10)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949,7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1032,1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4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Гипертензивная болезнь сердца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(I11)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3878,7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4392,4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5988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9784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Острый и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повторый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инфаркт миокарда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120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нутримозговое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кровоизлияние, инфаркт мозга, инсульт церебральный 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61,62,63,64)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13196" y="689661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Зарегистрировано пациентов с заболеваниями:</a:t>
            </a:r>
            <a:endParaRPr lang="ru-RU" altLang="ru-RU" sz="2200" b="1" dirty="0">
              <a:solidFill>
                <a:srgbClr val="FF000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524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6104" y="131485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Заболеваемость</a:t>
            </a:r>
            <a:r>
              <a:rPr lang="en-US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 </a:t>
            </a: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ЦВЗ   на 100 000 нас.  (2015г.)</a:t>
            </a:r>
            <a:endParaRPr lang="ru-RU" altLang="ru-RU" sz="2200" b="1" dirty="0">
              <a:solidFill>
                <a:srgbClr val="00206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417631"/>
              </p:ext>
            </p:extLst>
          </p:nvPr>
        </p:nvGraphicFramePr>
        <p:xfrm>
          <a:off x="-13196" y="590451"/>
          <a:ext cx="4585196" cy="6186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608775"/>
              </p:ext>
            </p:extLst>
          </p:nvPr>
        </p:nvGraphicFramePr>
        <p:xfrm>
          <a:off x="4558803" y="513165"/>
          <a:ext cx="4585197" cy="63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165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7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7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7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7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7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7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7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7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7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7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7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7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7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7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7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7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7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7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7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7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7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7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7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17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17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7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7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7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17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17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7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17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17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7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2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7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7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7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17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7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7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7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7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17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17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7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17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25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50"/>
                                        <p:tgtEl>
                                          <p:spTgt spid="17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17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17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5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75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50" fill="hold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50" fill="hold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50" fill="hold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25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50" fill="hold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50" fill="hold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5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50" fill="hold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75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50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50" fill="hold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50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50" fill="hold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25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50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50" fill="hold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50" fill="hold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5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50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50" fill="hold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50" fill="hold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75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50"/>
                                        <p:tgtEl>
                                          <p:spTgt spid="18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18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50" fill="hold"/>
                                        <p:tgtEl>
                                          <p:spTgt spid="18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50"/>
                                        <p:tgtEl>
                                          <p:spTgt spid="18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250" fill="hold"/>
                                        <p:tgtEl>
                                          <p:spTgt spid="18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50" fill="hold"/>
                                        <p:tgtEl>
                                          <p:spTgt spid="18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25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50"/>
                                        <p:tgtEl>
                                          <p:spTgt spid="18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50" fill="hold"/>
                                        <p:tgtEl>
                                          <p:spTgt spid="18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50" fill="hold"/>
                                        <p:tgtEl>
                                          <p:spTgt spid="18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50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50"/>
                                        <p:tgtEl>
                                          <p:spTgt spid="18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50" fill="hold"/>
                                        <p:tgtEl>
                                          <p:spTgt spid="18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50" fill="hold"/>
                                        <p:tgtEl>
                                          <p:spTgt spid="18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875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50"/>
                                        <p:tgtEl>
                                          <p:spTgt spid="18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50" fill="hold"/>
                                        <p:tgtEl>
                                          <p:spTgt spid="18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50" fill="hold"/>
                                        <p:tgtEl>
                                          <p:spTgt spid="18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50"/>
                                        <p:tgtEl>
                                          <p:spTgt spid="18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50" fill="hold"/>
                                        <p:tgtEl>
                                          <p:spTgt spid="18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50" fill="hold"/>
                                        <p:tgtEl>
                                          <p:spTgt spid="18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25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50"/>
                                        <p:tgtEl>
                                          <p:spTgt spid="18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50" fill="hold"/>
                                        <p:tgtEl>
                                          <p:spTgt spid="18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50" fill="hold"/>
                                        <p:tgtEl>
                                          <p:spTgt spid="18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50"/>
                                        <p:tgtEl>
                                          <p:spTgt spid="18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250" fill="hold"/>
                                        <p:tgtEl>
                                          <p:spTgt spid="18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50" fill="hold"/>
                                        <p:tgtEl>
                                          <p:spTgt spid="18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975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50"/>
                                        <p:tgtEl>
                                          <p:spTgt spid="18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50" fill="hold"/>
                                        <p:tgtEl>
                                          <p:spTgt spid="18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50" fill="hold"/>
                                        <p:tgtEl>
                                          <p:spTgt spid="18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50"/>
                                        <p:tgtEl>
                                          <p:spTgt spid="18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50" fill="hold"/>
                                        <p:tgtEl>
                                          <p:spTgt spid="18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50" fill="hold"/>
                                        <p:tgtEl>
                                          <p:spTgt spid="18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50"/>
                                        <p:tgtEl>
                                          <p:spTgt spid="18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50" fill="hold"/>
                                        <p:tgtEl>
                                          <p:spTgt spid="18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50" fill="hold"/>
                                        <p:tgtEl>
                                          <p:spTgt spid="18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50"/>
                                        <p:tgtEl>
                                          <p:spTgt spid="18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250" fill="hold"/>
                                        <p:tgtEl>
                                          <p:spTgt spid="18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50" fill="hold"/>
                                        <p:tgtEl>
                                          <p:spTgt spid="18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75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50"/>
                                        <p:tgtEl>
                                          <p:spTgt spid="18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250" fill="hold"/>
                                        <p:tgtEl>
                                          <p:spTgt spid="18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50" fill="hold"/>
                                        <p:tgtEl>
                                          <p:spTgt spid="18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El"/>
        </p:bldSub>
      </p:bldGraphic>
      <p:bldGraphic spid="18" grpId="0">
        <p:bldSub>
          <a:bldChart bld="series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6104" y="153216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Заболеваемость</a:t>
            </a:r>
            <a:r>
              <a:rPr lang="en-US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 </a:t>
            </a: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ОНМК на 100 тыс.  (2015г.)</a:t>
            </a:r>
            <a:endParaRPr lang="ru-RU" altLang="ru-RU" sz="2200" b="1" dirty="0">
              <a:solidFill>
                <a:srgbClr val="00206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834204"/>
              </p:ext>
            </p:extLst>
          </p:nvPr>
        </p:nvGraphicFramePr>
        <p:xfrm>
          <a:off x="-13196" y="589700"/>
          <a:ext cx="9042350" cy="619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13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7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7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7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7">
                                            <p:graphicEl>
                                              <a:chart seriesIdx="0" categoryIdx="1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7">
                                            <p:graphicEl>
                                              <a:chart seriesIdx="0" categoryIdx="1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7">
                                            <p:graphicEl>
                                              <a:chart seriesIdx="0" categoryIdx="1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7">
                                            <p:graphicEl>
                                              <a:chart seriesIdx="0" categoryIdx="1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7">
                                            <p:graphicEl>
                                              <a:chart seriesIdx="0" categoryIdx="1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17">
                                            <p:graphicEl>
                                              <a:chart seriesIdx="0" categoryIdx="1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17">
                                            <p:graphicEl>
                                              <a:chart seriesIdx="0" categoryIdx="1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7">
                                            <p:graphicEl>
                                              <a:chart seriesIdx="0" categoryIdx="1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7">
                                            <p:graphicEl>
                                              <a:chart seriesIdx="0" categoryIdx="1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7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17">
                                            <p:graphicEl>
                                              <a:chart seriesIdx="0" categoryIdx="1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17">
                                            <p:graphicEl>
                                              <a:chart seriesIdx="0" categoryIdx="1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7">
                                            <p:graphicEl>
                                              <a:chart seriesIdx="0" categoryIdx="1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17">
                                            <p:graphicEl>
                                              <a:chart seriesIdx="0" categoryIdx="1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17">
                                            <p:graphicEl>
                                              <a:chart seriesIdx="0" categoryIdx="1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7">
                                            <p:graphicEl>
                                              <a:chart seriesIdx="0" categoryIdx="1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2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7">
                                            <p:graphicEl>
                                              <a:chart seriesIdx="0" categoryIdx="1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7">
                                            <p:graphicEl>
                                              <a:chart seriesIdx="0" categoryIdx="1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7">
                                            <p:graphicEl>
                                              <a:chart seriesIdx="0" categoryIdx="1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17">
                                            <p:graphicEl>
                                              <a:chart seriesIdx="0" categoryIdx="1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7">
                                            <p:graphicEl>
                                              <a:chart seriesIdx="0" categoryIdx="1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7">
                                            <p:graphicEl>
                                              <a:chart seriesIdx="0" categoryIdx="1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7">
                                            <p:graphicEl>
                                              <a:chart seriesIdx="0" categoryIdx="1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7">
                                            <p:graphicEl>
                                              <a:chart seriesIdx="0" categoryIdx="1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17">
                                            <p:graphicEl>
                                              <a:chart seriesIdx="0" categoryIdx="1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1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17">
                                            <p:graphicEl>
                                              <a:chart seriesIdx="0" categoryIdx="1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7">
                                            <p:graphicEl>
                                              <a:chart seriesIdx="0" categoryIdx="1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17">
                                            <p:graphicEl>
                                              <a:chart seriesIdx="0" categoryIdx="1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25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50"/>
                                        <p:tgtEl>
                                          <p:spTgt spid="17">
                                            <p:graphicEl>
                                              <a:chart seriesIdx="0" categoryIdx="2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17">
                                            <p:graphicEl>
                                              <a:chart seriesIdx="0" categoryIdx="2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17">
                                            <p:graphicEl>
                                              <a:chart seriesIdx="0" categoryIdx="2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50"/>
                                        <p:tgtEl>
                                          <p:spTgt spid="17">
                                            <p:graphicEl>
                                              <a:chart seriesIdx="0" categoryIdx="2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17">
                                            <p:graphicEl>
                                              <a:chart seriesIdx="0" categoryIdx="2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17">
                                            <p:graphicEl>
                                              <a:chart seriesIdx="0" categoryIdx="2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75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17">
                                            <p:graphicEl>
                                              <a:chart seriesIdx="0" categoryIdx="2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50" fill="hold"/>
                                        <p:tgtEl>
                                          <p:spTgt spid="17">
                                            <p:graphicEl>
                                              <a:chart seriesIdx="0" categoryIdx="2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50" fill="hold"/>
                                        <p:tgtEl>
                                          <p:spTgt spid="17">
                                            <p:graphicEl>
                                              <a:chart seriesIdx="0" categoryIdx="2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17">
                                            <p:graphicEl>
                                              <a:chart seriesIdx="0" categoryIdx="2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50" fill="hold"/>
                                        <p:tgtEl>
                                          <p:spTgt spid="17">
                                            <p:graphicEl>
                                              <a:chart seriesIdx="0" categoryIdx="2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17">
                                            <p:graphicEl>
                                              <a:chart seriesIdx="0" categoryIdx="2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25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17">
                                            <p:graphicEl>
                                              <a:chart seriesIdx="0" categoryIdx="2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50" fill="hold"/>
                                        <p:tgtEl>
                                          <p:spTgt spid="17">
                                            <p:graphicEl>
                                              <a:chart seriesIdx="0" categoryIdx="2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50" fill="hold"/>
                                        <p:tgtEl>
                                          <p:spTgt spid="17">
                                            <p:graphicEl>
                                              <a:chart seriesIdx="0" categoryIdx="2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5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17">
                                            <p:graphicEl>
                                              <a:chart seriesIdx="0" categoryIdx="2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50" fill="hold"/>
                                        <p:tgtEl>
                                          <p:spTgt spid="17">
                                            <p:graphicEl>
                                              <a:chart seriesIdx="0" categoryIdx="2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17">
                                            <p:graphicEl>
                                              <a:chart seriesIdx="0" categoryIdx="2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75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2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50"/>
                                        <p:tgtEl>
                                          <p:spTgt spid="17">
                                            <p:graphicEl>
                                              <a:chart seriesIdx="0" categoryIdx="2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50" fill="hold"/>
                                        <p:tgtEl>
                                          <p:spTgt spid="17">
                                            <p:graphicEl>
                                              <a:chart seriesIdx="0" categoryIdx="2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17">
                                            <p:graphicEl>
                                              <a:chart seriesIdx="0" categoryIdx="2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category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-494" y="129489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Соблюдение маршрутизации</a:t>
            </a:r>
            <a:endParaRPr lang="ru-RU" altLang="ru-RU" sz="2200" b="1" dirty="0">
              <a:solidFill>
                <a:srgbClr val="00206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18582"/>
              </p:ext>
            </p:extLst>
          </p:nvPr>
        </p:nvGraphicFramePr>
        <p:xfrm>
          <a:off x="143508" y="858943"/>
          <a:ext cx="8888178" cy="5594392"/>
        </p:xfrm>
        <a:graphic>
          <a:graphicData uri="http://schemas.openxmlformats.org/drawingml/2006/table">
            <a:tbl>
              <a:tblPr/>
              <a:tblGrid>
                <a:gridCol w="2304258"/>
                <a:gridCol w="438928"/>
                <a:gridCol w="438928"/>
                <a:gridCol w="438928"/>
                <a:gridCol w="438928"/>
                <a:gridCol w="476534"/>
                <a:gridCol w="401322"/>
                <a:gridCol w="438928"/>
                <a:gridCol w="438928"/>
                <a:gridCol w="438928"/>
                <a:gridCol w="438928"/>
                <a:gridCol w="438928"/>
                <a:gridCol w="438928"/>
                <a:gridCol w="438928"/>
                <a:gridCol w="438928"/>
                <a:gridCol w="438928"/>
              </a:tblGrid>
              <a:tr h="6056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" marR="5457" marT="54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ОНМК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ОКС с подъёмом </a:t>
                      </a:r>
                      <a:r>
                        <a:rPr lang="en-U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ST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ОКС без подъёма </a:t>
                      </a:r>
                      <a:r>
                        <a:rPr lang="en-U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ST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кв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кв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кв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кв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кв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 кв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 кв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кв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 кв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 кв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 кв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41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Число пациентов 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890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893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832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777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3392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949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873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41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Число пациентов </a:t>
                      </a:r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доставленных </a:t>
                      </a:r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 профильные отделения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783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803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3046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822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677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41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Число пациентов оставленных на дому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07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Число пациентов </a:t>
                      </a:r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доставленных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непрофильные отделения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41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Число умерших во время обслуживания 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457" marR="5457" marT="5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457" marR="5457" marT="54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-494" y="131485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Соблюдение маршрутизации</a:t>
            </a:r>
            <a:endParaRPr lang="ru-RU" altLang="ru-RU" sz="2200" b="1" dirty="0">
              <a:solidFill>
                <a:srgbClr val="00206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11713"/>
              </p:ext>
            </p:extLst>
          </p:nvPr>
        </p:nvGraphicFramePr>
        <p:xfrm>
          <a:off x="125259" y="735537"/>
          <a:ext cx="8892988" cy="6095858"/>
        </p:xfrm>
        <a:graphic>
          <a:graphicData uri="http://schemas.openxmlformats.org/drawingml/2006/table">
            <a:tbl>
              <a:tblPr/>
              <a:tblGrid>
                <a:gridCol w="3240360"/>
                <a:gridCol w="761739"/>
                <a:gridCol w="2436442"/>
                <a:gridCol w="2454447"/>
              </a:tblGrid>
              <a:tr h="3523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40" marR="9140" marT="91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Ед. изм.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2014 год </a:t>
                      </a:r>
                    </a:p>
                  </a:txBody>
                  <a:tcPr marL="9140" marR="9140" marT="91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2015 год </a:t>
                      </a:r>
                    </a:p>
                  </a:txBody>
                  <a:tcPr marL="9140" marR="9140" marT="91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74540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Число больных с острыми нарушениями мозгового кровообращения, госпитализированных в стационар</a:t>
                      </a: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Человек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3987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3278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138884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Число больных с острыми нарушения мозгового кровообращения, госпитализированных в профильные отделения для лечения больных с ОНМК (региональные сосудистые центры и первичные сосудистые отделения) </a:t>
                      </a: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Человек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2890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3200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515431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Доля госпитализированных в профильные отделения</a:t>
                      </a: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72,5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97,6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770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Число больных с острым коронарным синдромом, госпитализированных в стационары субъекта</a:t>
                      </a: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Человек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2815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2345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1409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Число больных с острым коронарным синдромом, госпитализированных в профильные отделения (региональные сосудистые центры и первичные сосудистые отделения) субъекта</a:t>
                      </a: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Человек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2039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2309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515431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Доля госпитализированных в профильные отделения</a:t>
                      </a:r>
                    </a:p>
                  </a:txBody>
                  <a:tcPr marL="9140" marR="9140" marT="91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72,4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98,5</a:t>
                      </a:r>
                    </a:p>
                  </a:txBody>
                  <a:tcPr marL="9140" marR="9140" marT="9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90" y="-31043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7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-494" y="169524"/>
            <a:ext cx="9144494" cy="430887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latin typeface="Calibri" pitchFamily="34" charset="0"/>
                <a:cs typeface="Arial" charset="0"/>
              </a:rPr>
              <a:t>Число госпитализированных в стационары</a:t>
            </a:r>
            <a:endParaRPr lang="ru-RU" altLang="ru-RU" sz="2200" b="1" dirty="0">
              <a:solidFill>
                <a:srgbClr val="002060"/>
              </a:solidFill>
              <a:effectLst>
                <a:glow rad="228600">
                  <a:schemeClr val="bg1">
                    <a:alpha val="78000"/>
                  </a:schemeClr>
                </a:glo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91450"/>
              </p:ext>
            </p:extLst>
          </p:nvPr>
        </p:nvGraphicFramePr>
        <p:xfrm>
          <a:off x="107504" y="820585"/>
          <a:ext cx="8942061" cy="5836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7962"/>
                <a:gridCol w="1038033"/>
                <a:gridCol w="1038033"/>
                <a:gridCol w="1038033"/>
              </a:tblGrid>
              <a:tr h="424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Организация / Показатель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ОИМ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Повторный </a:t>
                      </a: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ИМ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ОНМК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ишемический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Госпитализировано всего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1148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301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2180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ФГБУ "Калининградский многопрофильный центр" МЗ РФ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rgbClr val="008080"/>
                          </a:solidFill>
                          <a:effectLst/>
                        </a:rPr>
                        <a:t>ФГБУ "Федеральный центр  высоких медицинских технологий" МЗ РФ</a:t>
                      </a:r>
                      <a:endParaRPr lang="ru-RU" sz="14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008080"/>
                          </a:solidFill>
                          <a:effectLst/>
                        </a:rPr>
                        <a:t>376</a:t>
                      </a:r>
                      <a:endParaRPr lang="ru-RU" sz="15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008080"/>
                          </a:solidFill>
                          <a:effectLst/>
                        </a:rPr>
                        <a:t>77</a:t>
                      </a:r>
                      <a:endParaRPr lang="ru-RU" sz="15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"Багратионовская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"Балтийская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</a:t>
                      </a:r>
                      <a:r>
                        <a:rPr lang="ru-RU" sz="1400" b="1" u="none" strike="noStrike" dirty="0">
                          <a:solidFill>
                            <a:srgbClr val="008080"/>
                          </a:solidFill>
                          <a:effectLst/>
                        </a:rPr>
                        <a:t>БУЗ КО "Городская клиническая больница скорой медицинской помощи"</a:t>
                      </a:r>
                      <a:endParaRPr lang="ru-RU" sz="14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008080"/>
                          </a:solidFill>
                          <a:effectLst/>
                        </a:rPr>
                        <a:t>553</a:t>
                      </a:r>
                      <a:endParaRPr lang="ru-RU" sz="15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"Городская больница №3"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"Гвардейская центральная районная </a:t>
                      </a: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больница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"   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ГАУЗ КО "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Гурьевская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центральная районная больница 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ГБУЗ КО "</a:t>
                      </a:r>
                      <a:r>
                        <a:rPr lang="ru-RU" sz="1400" b="1" u="none" strike="noStrike" dirty="0" err="1">
                          <a:solidFill>
                            <a:srgbClr val="216543"/>
                          </a:solidFill>
                          <a:effectLst/>
                        </a:rPr>
                        <a:t>Гусевская</a:t>
                      </a:r>
                      <a:r>
                        <a:rPr lang="ru-RU" sz="14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 центральная районная больница"</a:t>
                      </a:r>
                      <a:endParaRPr lang="ru-RU" sz="14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426</a:t>
                      </a:r>
                      <a:endParaRPr lang="ru-RU" sz="15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"Городской дом сестринского ухода"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"Зеленоградская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Краснознаменская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Неманская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Нестеровская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</a:t>
                      </a:r>
                      <a:r>
                        <a:rPr lang="ru-RU" sz="14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З Областная клиническая больница Калининградской области"</a:t>
                      </a:r>
                      <a:endParaRPr lang="ru-RU" sz="14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673</a:t>
                      </a:r>
                      <a:endParaRPr lang="ru-RU" sz="15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188</a:t>
                      </a:r>
                      <a:endParaRPr lang="ru-RU" sz="15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423</a:t>
                      </a:r>
                      <a:endParaRPr lang="ru-RU" sz="15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"Пионерская городская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"Психиатрическая больница Калининградской области № 4" </a:t>
                      </a: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"Славская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"Советская центральная городская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ГБУЗ КО "Центральная городская клиническая больница"</a:t>
                      </a:r>
                      <a:endParaRPr lang="ru-RU" sz="14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29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rgbClr val="216543"/>
                          </a:solidFill>
                          <a:effectLst/>
                        </a:rPr>
                        <a:t>732</a:t>
                      </a:r>
                      <a:endParaRPr lang="ru-RU" sz="1500" b="1" i="0" u="none" strike="noStrike" dirty="0">
                        <a:solidFill>
                          <a:srgbClr val="21654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56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ГБУЗ КО "Черняховская центральная районная больница"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58" marR="5958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9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55700"/>
            <a:ext cx="6931025" cy="69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930275" y="44450"/>
            <a:ext cx="7889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СХЕМА РАСПОЛОЖЕНИЯ ОБЪЕКТОВ ЗДРАВООХРАНЕНИЯ КАЛИНИНГРАДСКОЙ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2048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196" y="275990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47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38100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21759"/>
              </p:ext>
            </p:extLst>
          </p:nvPr>
        </p:nvGraphicFramePr>
        <p:xfrm>
          <a:off x="161193" y="1390308"/>
          <a:ext cx="8821613" cy="4450960"/>
        </p:xfrm>
        <a:graphic>
          <a:graphicData uri="http://schemas.openxmlformats.org/drawingml/2006/table">
            <a:tbl>
              <a:tblPr/>
              <a:tblGrid>
                <a:gridCol w="2877873">
                  <a:extLst>
                    <a:ext uri="{9D8B030D-6E8A-4147-A177-3AD203B41FA5}"/>
                  </a:extLst>
                </a:gridCol>
                <a:gridCol w="1485935">
                  <a:extLst>
                    <a:ext uri="{9D8B030D-6E8A-4147-A177-3AD203B41FA5}"/>
                  </a:extLst>
                </a:gridCol>
                <a:gridCol w="1485935">
                  <a:extLst>
                    <a:ext uri="{9D8B030D-6E8A-4147-A177-3AD203B41FA5}"/>
                  </a:extLst>
                </a:gridCol>
                <a:gridCol w="1485935">
                  <a:extLst>
                    <a:ext uri="{9D8B030D-6E8A-4147-A177-3AD203B41FA5}"/>
                  </a:extLst>
                </a:gridCol>
                <a:gridCol w="1485935"/>
              </a:tblGrid>
              <a:tr h="14922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Российской Федерации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67" marR="69767" marT="37774" marB="37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г.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67" marR="69767" marT="37774" marB="37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г.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67" marR="69767" marT="37774" marB="37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67" marR="69767" marT="37774" marB="37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</a:t>
                      </a:r>
                    </a:p>
                  </a:txBody>
                  <a:tcPr marL="69767" marR="69767" marT="37774" marB="37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40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67" marR="69767" marT="37774" marB="37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698,1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653,7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631,8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Снижение на 3,4%</a:t>
                      </a: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58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федеральный округ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786,3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736,2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734,2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Снижение на 0,3%</a:t>
                      </a: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58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731,1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634,3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601,2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Снижение на 5,2%</a:t>
                      </a:r>
                    </a:p>
                  </a:txBody>
                  <a:tcPr marL="7869" marR="7869" marT="787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Прямоугольник 10"/>
          <p:cNvSpPr>
            <a:spLocks noChangeArrowheads="1"/>
          </p:cNvSpPr>
          <p:nvPr/>
        </p:nvSpPr>
        <p:spPr bwMode="auto">
          <a:xfrm>
            <a:off x="13196" y="188640"/>
            <a:ext cx="91308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Смертность от болезней системы кровообращения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(на 100 тыс. населения)</a:t>
            </a:r>
          </a:p>
        </p:txBody>
      </p:sp>
    </p:spTree>
    <p:extLst>
      <p:ext uri="{BB962C8B-B14F-4D97-AF65-F5344CB8AC3E}">
        <p14:creationId xmlns:p14="http://schemas.microsoft.com/office/powerpoint/2010/main" val="20170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350" y="3933825"/>
            <a:ext cx="9131300" cy="2954338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700" y="822325"/>
            <a:ext cx="9121775" cy="6065838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012"/>
            <a:ext cx="9144000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9525" y="189347"/>
            <a:ext cx="9144000" cy="2606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19049" y="262744"/>
            <a:ext cx="9144000" cy="2606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301" name="Picture 4" descr="#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8"/>
            <a:ext cx="787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827794"/>
              </p:ext>
            </p:extLst>
          </p:nvPr>
        </p:nvGraphicFramePr>
        <p:xfrm>
          <a:off x="304608" y="1058814"/>
          <a:ext cx="8534784" cy="545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Прямоугольник 10"/>
          <p:cNvSpPr>
            <a:spLocks noChangeArrowheads="1"/>
          </p:cNvSpPr>
          <p:nvPr/>
        </p:nvSpPr>
        <p:spPr bwMode="auto">
          <a:xfrm>
            <a:off x="-25400" y="80663"/>
            <a:ext cx="91308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Смертность от болезней системы кровообращения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78000"/>
                    </a:schemeClr>
                  </a:glow>
                </a:effectLst>
                <a:cs typeface="Arial" charset="0"/>
              </a:rPr>
              <a:t>(на 100 тыс. населения)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Graphic spid="13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effectLst>
          <a:glow rad="228600">
            <a:schemeClr val="accent6">
              <a:satMod val="175000"/>
              <a:alpha val="40000"/>
            </a:schemeClr>
          </a:glow>
        </a:effectLst>
      </a:spPr>
      <a:bodyPr anchor="b"/>
      <a:lstStyle>
        <a:defPPr algn="ctr" fontAlgn="auto">
          <a:lnSpc>
            <a:spcPct val="90000"/>
          </a:lnSpc>
          <a:spcBef>
            <a:spcPts val="0"/>
          </a:spcBef>
          <a:spcAft>
            <a:spcPts val="0"/>
          </a:spcAft>
          <a:buClr>
            <a:schemeClr val="accent6">
              <a:lumMod val="75000"/>
            </a:schemeClr>
          </a:buClr>
          <a:defRPr sz="2200" b="1" dirty="0" smtClean="0">
            <a:solidFill>
              <a:srgbClr val="002060"/>
            </a:solidFill>
            <a:effectLst>
              <a:glow rad="228600">
                <a:schemeClr val="bg1">
                  <a:alpha val="78000"/>
                </a:schemeClr>
              </a:glow>
            </a:effectLst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8785</TotalTime>
  <Words>1778</Words>
  <Application>Microsoft Office PowerPoint</Application>
  <PresentationFormat>Экран (4:3)</PresentationFormat>
  <Paragraphs>471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Маскевич</cp:lastModifiedBy>
  <cp:revision>762</cp:revision>
  <cp:lastPrinted>2016-02-29T11:33:00Z</cp:lastPrinted>
  <dcterms:created xsi:type="dcterms:W3CDTF">2012-10-18T08:19:06Z</dcterms:created>
  <dcterms:modified xsi:type="dcterms:W3CDTF">2016-03-03T10:08:43Z</dcterms:modified>
</cp:coreProperties>
</file>